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Average"/>
      <p:regular r:id="rId14"/>
    </p:embeddedFont>
    <p:embeddedFont>
      <p:font typeface="Oswald"/>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ustin Elmore"/>
  <p:cmAuthor clrIdx="1" id="1" initials="" lastIdx="1" name="Ryan Hu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Oswald-regular.fntdata"/><Relationship Id="rId14" Type="http://schemas.openxmlformats.org/officeDocument/2006/relationships/font" Target="fonts/Average-regular.fntdata"/><Relationship Id="rId16"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30T02:20:43.417">
    <p:pos x="6000" y="0"/>
    <p:text>I have a bunch of visualizations but I don't know how they'll fit in to the presentation.</p:text>
  </p:cm>
  <p:cm authorId="1" idx="1" dt="2019-04-30T02:20:43.417">
    <p:pos x="6000" y="0"/>
    <p:text>They don't, and no one cares.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ee0138e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ee0138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t>
            </a:r>
            <a:r>
              <a:rPr lang="en"/>
              <a:t>illustrated</a:t>
            </a:r>
            <a:r>
              <a:rPr lang="en"/>
              <a:t> in this graph, we found that donor rates were exceptionally low in almost every state. The size of the bubble represents the total number of members and the red slice represents the proportion of these members who are donors.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ee0138ed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ee0138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how poor the donor rate is, we prepared an additional visualization to further drive home the rate of donation.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8ee0138e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8ee0138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datasets, we were able to </a:t>
            </a:r>
            <a:r>
              <a:rPr lang="en"/>
              <a:t>geographically</a:t>
            </a:r>
            <a:r>
              <a:rPr lang="en"/>
              <a:t> map the events held by the company. The number of events is indicated by the size and the type of event is shown by the area of the pie chart. Although this doesn’t mean much right now, it will make more sense when each type is explained. As you can clearly see, Fundraisers make up the majority of the events held. To alternatively represent this, each state that holds an event is </a:t>
            </a:r>
            <a:r>
              <a:rPr lang="en"/>
              <a:t>listed</a:t>
            </a:r>
            <a:r>
              <a:rPr lang="en"/>
              <a:t> in the second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ee0138e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ee0138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talk about graph, it’s just an example of what we created with the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ee0138e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ee0138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terms of revenue, Fundraisers are the lowest earners however they make up the most significant portion of events held. The Ticketed and Registration events generate the most income but were run in very small numbers and not states with a large amount of potential donors. This potential revenue source is further shown by the total amounts of expected and actual revenue. Once again these events were only held in five states and in low numbers, yet accounted for almost all of th</a:t>
            </a:r>
            <a:r>
              <a:rPr lang="en"/>
              <a:t>e </a:t>
            </a:r>
            <a:r>
              <a:rPr lang="en"/>
              <a:t>expected revenue. Additionally, there current conversion of existing members is extremely poor, they should be able to run many more events without oversaturating their membership.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Hire Heroes USA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Effects of Donor Location and Fundraising Campaigns on Donation Amounts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66" name="Google Shape;66;p14"/>
          <p:cNvSpPr txBox="1"/>
          <p:nvPr>
            <p:ph idx="2" type="body"/>
          </p:nvPr>
        </p:nvSpPr>
        <p:spPr>
          <a:xfrm>
            <a:off x="4939500" y="310575"/>
            <a:ext cx="3837000" cy="410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Hire Heroes USA, is an organization with a mission to “empower U.S. active military, veterans, and spouses to succeed in the civilian workforce.” </a:t>
            </a:r>
            <a:endParaRPr sz="1400"/>
          </a:p>
          <a:p>
            <a:pPr indent="0" lvl="0" marL="0" rtl="0" algn="l">
              <a:spcBef>
                <a:spcPts val="1600"/>
              </a:spcBef>
              <a:spcAft>
                <a:spcPts val="0"/>
              </a:spcAft>
              <a:buNone/>
            </a:pPr>
            <a:r>
              <a:rPr lang="en" sz="1400"/>
              <a:t>Information:</a:t>
            </a:r>
            <a:endParaRPr sz="1400"/>
          </a:p>
          <a:p>
            <a:pPr indent="-317500" lvl="0" marL="457200" rtl="0" algn="l">
              <a:spcBef>
                <a:spcPts val="0"/>
              </a:spcBef>
              <a:spcAft>
                <a:spcPts val="0"/>
              </a:spcAft>
              <a:buSzPts val="1400"/>
              <a:buChar char="●"/>
            </a:pPr>
            <a:r>
              <a:rPr lang="en" sz="1400"/>
              <a:t>Current Growth - $9.4M to $9.7M</a:t>
            </a:r>
            <a:endParaRPr sz="1400"/>
          </a:p>
          <a:p>
            <a:pPr indent="-317500" lvl="0" marL="457200" rtl="0" algn="l">
              <a:spcBef>
                <a:spcPts val="0"/>
              </a:spcBef>
              <a:spcAft>
                <a:spcPts val="0"/>
              </a:spcAft>
              <a:buSzPts val="1400"/>
              <a:buChar char="●"/>
            </a:pPr>
            <a:r>
              <a:rPr lang="en" sz="1400"/>
              <a:t>Want to know: </a:t>
            </a:r>
            <a:endParaRPr sz="1400"/>
          </a:p>
          <a:p>
            <a:pPr indent="-317500" lvl="1" marL="914400" rtl="0" algn="l">
              <a:spcBef>
                <a:spcPts val="0"/>
              </a:spcBef>
              <a:spcAft>
                <a:spcPts val="0"/>
              </a:spcAft>
              <a:buSzPts val="1400"/>
              <a:buChar char="○"/>
            </a:pPr>
            <a:r>
              <a:rPr lang="en" sz="1400"/>
              <a:t>How geography relates to </a:t>
            </a:r>
            <a:r>
              <a:rPr lang="en"/>
              <a:t>donor behavior</a:t>
            </a:r>
            <a:endParaRPr sz="1400"/>
          </a:p>
          <a:p>
            <a:pPr indent="-317500" lvl="1" marL="914400" rtl="0" algn="l">
              <a:spcBef>
                <a:spcPts val="0"/>
              </a:spcBef>
              <a:spcAft>
                <a:spcPts val="0"/>
              </a:spcAft>
              <a:buSzPts val="1400"/>
              <a:buChar char="○"/>
            </a:pPr>
            <a:r>
              <a:rPr lang="en"/>
              <a:t>Which locations to target for fundraising</a:t>
            </a:r>
            <a:endParaRPr/>
          </a:p>
          <a:p>
            <a:pPr indent="-317500" lvl="0" marL="457200" rtl="0" algn="l">
              <a:spcBef>
                <a:spcPts val="0"/>
              </a:spcBef>
              <a:spcAft>
                <a:spcPts val="0"/>
              </a:spcAft>
              <a:buSzPts val="1400"/>
              <a:buChar char="●"/>
            </a:pPr>
            <a:r>
              <a:rPr lang="en" sz="1400"/>
              <a:t>Provided:</a:t>
            </a:r>
            <a:endParaRPr sz="1400"/>
          </a:p>
          <a:p>
            <a:pPr indent="-317500" lvl="1" marL="914400" rtl="0" algn="l">
              <a:spcBef>
                <a:spcPts val="0"/>
              </a:spcBef>
              <a:spcAft>
                <a:spcPts val="0"/>
              </a:spcAft>
              <a:buSzPts val="1400"/>
              <a:buChar char="○"/>
            </a:pPr>
            <a:r>
              <a:rPr lang="en" sz="1400"/>
              <a:t>Data Tables</a:t>
            </a:r>
            <a:endParaRPr sz="1400"/>
          </a:p>
          <a:p>
            <a:pPr indent="-317500" lvl="1" marL="914400" rtl="0" algn="l">
              <a:spcBef>
                <a:spcPts val="0"/>
              </a:spcBef>
              <a:spcAft>
                <a:spcPts val="0"/>
              </a:spcAft>
              <a:buSzPts val="1400"/>
              <a:buChar char="○"/>
            </a:pPr>
            <a:r>
              <a:rPr lang="en"/>
              <a:t>Data Dictionary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72" name="Google Shape;72;p15"/>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Current Growth - $9.4M to $9.7M</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Want to know: </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How geography relates to donor behavior</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Which locations to target for fundraising</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Provided:</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Tables</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Dictionary</a:t>
            </a:r>
            <a:endParaRPr sz="1400">
              <a:solidFill>
                <a:schemeClr val="lt2"/>
              </a:solidFill>
            </a:endParaRPr>
          </a:p>
        </p:txBody>
      </p:sp>
      <p:pic>
        <p:nvPicPr>
          <p:cNvPr id="73" name="Google Shape;73;p15"/>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74" name="Google Shape;74;p15"/>
          <p:cNvPicPr preferRelativeResize="0"/>
          <p:nvPr/>
        </p:nvPicPr>
        <p:blipFill>
          <a:blip r:embed="rId4">
            <a:alphaModFix/>
          </a:blip>
          <a:stretch>
            <a:fillRect/>
          </a:stretch>
        </p:blipFill>
        <p:spPr>
          <a:xfrm>
            <a:off x="4943062" y="1284200"/>
            <a:ext cx="3980548" cy="2575092"/>
          </a:xfrm>
          <a:prstGeom prst="rect">
            <a:avLst/>
          </a:prstGeom>
          <a:noFill/>
          <a:ln>
            <a:noFill/>
          </a:ln>
        </p:spPr>
      </p:pic>
      <p:pic>
        <p:nvPicPr>
          <p:cNvPr id="75" name="Google Shape;75;p15"/>
          <p:cNvPicPr preferRelativeResize="0"/>
          <p:nvPr/>
        </p:nvPicPr>
        <p:blipFill>
          <a:blip r:embed="rId5">
            <a:alphaModFix/>
          </a:blip>
          <a:stretch>
            <a:fillRect/>
          </a:stretch>
        </p:blipFill>
        <p:spPr>
          <a:xfrm>
            <a:off x="0" y="0"/>
            <a:ext cx="914399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10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animEffect filter="fade" transition="in">
                                      <p:cBhvr>
                                        <p:cTn dur="1000"/>
                                        <p:tgtEl>
                                          <p:spTgt spid="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animEffect filter="fade" transition="in">
                                      <p:cBhvr>
                                        <p:cTn dur="1000"/>
                                        <p:tgtEl>
                                          <p:spTgt spid="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animEffect filter="fade" transition="in">
                                      <p:cBhvr>
                                        <p:cTn dur="1000"/>
                                        <p:tgtEl>
                                          <p:spTgt spid="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animEffect filter="fade" transition="in">
                                      <p:cBhvr>
                                        <p:cTn dur="1000"/>
                                        <p:tgtEl>
                                          <p:spTgt spid="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animEffect filter="fade" transition="in">
                                      <p:cBhvr>
                                        <p:cTn dur="1000"/>
                                        <p:tgtEl>
                                          <p:spTgt spid="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6" st="6"/>
                                            </p:txEl>
                                          </p:spTgt>
                                        </p:tgtEl>
                                        <p:attrNameLst>
                                          <p:attrName>style.visibility</p:attrName>
                                        </p:attrNameLst>
                                      </p:cBhvr>
                                      <p:to>
                                        <p:strVal val="visible"/>
                                      </p:to>
                                    </p:set>
                                    <p:animEffect filter="fade" transition="in">
                                      <p:cBhvr>
                                        <p:cTn dur="1000"/>
                                        <p:tgtEl>
                                          <p:spTgt spid="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7" st="7"/>
                                            </p:txEl>
                                          </p:spTgt>
                                        </p:tgtEl>
                                        <p:attrNameLst>
                                          <p:attrName>style.visibility</p:attrName>
                                        </p:attrNameLst>
                                      </p:cBhvr>
                                      <p:to>
                                        <p:strVal val="visible"/>
                                      </p:to>
                                    </p:set>
                                    <p:animEffect filter="fade" transition="in">
                                      <p:cBhvr>
                                        <p:cTn dur="1000"/>
                                        <p:tgtEl>
                                          <p:spTgt spid="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ppt_w</p:attrName>
                                        </p:attrNameLst>
                                      </p:cBhvr>
                                      <p:tavLst>
                                        <p:tav fmla="" tm="0">
                                          <p:val>
                                            <p:strVal val="0"/>
                                          </p:val>
                                        </p:tav>
                                        <p:tav fmla="" tm="100000">
                                          <p:val>
                                            <p:strVal val="#ppt_w"/>
                                          </p:val>
                                        </p:tav>
                                      </p:tavLst>
                                    </p:anim>
                                    <p:anim calcmode="lin" valueType="num">
                                      <p:cBhvr additive="base">
                                        <p:cTn dur="1000"/>
                                        <p:tgtEl>
                                          <p:spTgt spid="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a:t>
            </a:r>
            <a:endParaRPr/>
          </a:p>
        </p:txBody>
      </p:sp>
      <p:sp>
        <p:nvSpPr>
          <p:cNvPr id="81" name="Google Shape;81;p16"/>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Review Provided Data Tables and Dictionary</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Understand the Business and the Data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Select A Business Question</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Clean and Prepare the Data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Model the Data for Further Analysis</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Make Suggestions on Future Actions</a:t>
            </a:r>
            <a:endParaRPr sz="1400">
              <a:solidFill>
                <a:schemeClr val="lt2"/>
              </a:solidFill>
            </a:endParaRPr>
          </a:p>
        </p:txBody>
      </p:sp>
      <p:pic>
        <p:nvPicPr>
          <p:cNvPr id="82" name="Google Shape;82;p16"/>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83" name="Google Shape;83;p16"/>
          <p:cNvPicPr preferRelativeResize="0"/>
          <p:nvPr/>
        </p:nvPicPr>
        <p:blipFill>
          <a:blip r:embed="rId4">
            <a:alphaModFix/>
          </a:blip>
          <a:stretch>
            <a:fillRect/>
          </a:stretch>
        </p:blipFill>
        <p:spPr>
          <a:xfrm>
            <a:off x="4910738" y="1260102"/>
            <a:ext cx="4045199" cy="2623300"/>
          </a:xfrm>
          <a:prstGeom prst="rect">
            <a:avLst/>
          </a:prstGeom>
          <a:noFill/>
          <a:ln>
            <a:noFill/>
          </a:ln>
        </p:spPr>
      </p:pic>
      <p:pic>
        <p:nvPicPr>
          <p:cNvPr id="84" name="Google Shape;84;p16"/>
          <p:cNvPicPr preferRelativeResize="0"/>
          <p:nvPr/>
        </p:nvPicPr>
        <p:blipFill>
          <a:blip r:embed="rId5">
            <a:alphaModFix/>
          </a:blip>
          <a:stretch>
            <a:fillRect/>
          </a:stretch>
        </p:blipFill>
        <p:spPr>
          <a:xfrm>
            <a:off x="588824" y="2164775"/>
            <a:ext cx="914400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ppt_w</p:attrName>
                                        </p:attrNameLst>
                                      </p:cBhvr>
                                      <p:tavLst>
                                        <p:tav fmla="" tm="0">
                                          <p:val>
                                            <p:strVal val="0"/>
                                          </p:val>
                                        </p:tav>
                                        <p:tav fmla="" tm="100000">
                                          <p:val>
                                            <p:strVal val="#ppt_w"/>
                                          </p:val>
                                        </p:tav>
                                      </p:tavLst>
                                    </p:anim>
                                    <p:anim calcmode="lin" valueType="num">
                                      <p:cBhvr additive="base">
                                        <p:cTn dur="1000"/>
                                        <p:tgtEl>
                                          <p:spTgt spid="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a:t>
            </a:r>
            <a:r>
              <a:rPr lang="en"/>
              <a:t>:</a:t>
            </a:r>
            <a:endParaRPr/>
          </a:p>
        </p:txBody>
      </p:sp>
      <p:sp>
        <p:nvSpPr>
          <p:cNvPr id="90" name="Google Shape;90;p17"/>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400">
                <a:solidFill>
                  <a:schemeClr val="lt2"/>
                </a:solidFill>
              </a:rPr>
              <a:t>Provided by Hire Heroes USA</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Additional Zip Code</a:t>
            </a:r>
            <a:r>
              <a:rPr lang="en" sz="1400">
                <a:solidFill>
                  <a:schemeClr val="lt2"/>
                </a:solidFill>
              </a:rPr>
              <a:t>s from a free government database.</a:t>
            </a:r>
            <a:endParaRPr sz="1400">
              <a:solidFill>
                <a:schemeClr val="lt2"/>
              </a:solidFill>
            </a:endParaRPr>
          </a:p>
        </p:txBody>
      </p:sp>
      <p:pic>
        <p:nvPicPr>
          <p:cNvPr id="91" name="Google Shape;91;p17"/>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92" name="Google Shape;92;p17"/>
          <p:cNvPicPr preferRelativeResize="0"/>
          <p:nvPr/>
        </p:nvPicPr>
        <p:blipFill>
          <a:blip r:embed="rId4">
            <a:alphaModFix/>
          </a:blip>
          <a:stretch>
            <a:fillRect/>
          </a:stretch>
        </p:blipFill>
        <p:spPr>
          <a:xfrm>
            <a:off x="4808525" y="1263328"/>
            <a:ext cx="4081298" cy="2954232"/>
          </a:xfrm>
          <a:prstGeom prst="rect">
            <a:avLst/>
          </a:prstGeom>
          <a:noFill/>
          <a:ln>
            <a:noFill/>
          </a:ln>
        </p:spPr>
      </p:pic>
      <p:pic>
        <p:nvPicPr>
          <p:cNvPr id="93" name="Google Shape;93;p17"/>
          <p:cNvPicPr preferRelativeResize="0"/>
          <p:nvPr/>
        </p:nvPicPr>
        <p:blipFill>
          <a:blip r:embed="rId5">
            <a:alphaModFix/>
          </a:blip>
          <a:stretch>
            <a:fillRect/>
          </a:stretch>
        </p:blipFill>
        <p:spPr>
          <a:xfrm>
            <a:off x="-1" y="0"/>
            <a:ext cx="9143998" cy="5143501"/>
          </a:xfrm>
          <a:prstGeom prst="rect">
            <a:avLst/>
          </a:prstGeom>
          <a:noFill/>
          <a:ln>
            <a:noFill/>
          </a:ln>
        </p:spPr>
      </p:pic>
      <p:pic>
        <p:nvPicPr>
          <p:cNvPr id="94" name="Google Shape;94;p17"/>
          <p:cNvPicPr preferRelativeResize="0"/>
          <p:nvPr/>
        </p:nvPicPr>
        <p:blipFill>
          <a:blip r:embed="rId6">
            <a:alphaModFix/>
          </a:blip>
          <a:stretch>
            <a:fillRect/>
          </a:stretch>
        </p:blipFill>
        <p:spPr>
          <a:xfrm>
            <a:off x="0" y="0"/>
            <a:ext cx="91440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ppt_w</p:attrName>
                                        </p:attrNameLst>
                                      </p:cBhvr>
                                      <p:tavLst>
                                        <p:tav fmla="" tm="0">
                                          <p:val>
                                            <p:strVal val="0"/>
                                          </p:val>
                                        </p:tav>
                                        <p:tav fmla="" tm="100000">
                                          <p:val>
                                            <p:strVal val="#ppt_w"/>
                                          </p:val>
                                        </p:tav>
                                      </p:tavLst>
                                    </p:anim>
                                    <p:anim calcmode="lin" valueType="num">
                                      <p:cBhvr additive="base">
                                        <p:cTn dur="1000"/>
                                        <p:tgtEl>
                                          <p:spTgt spid="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and Analytics</a:t>
            </a:r>
            <a:r>
              <a:rPr lang="en"/>
              <a:t>:</a:t>
            </a:r>
            <a:endParaRPr/>
          </a:p>
        </p:txBody>
      </p:sp>
      <p:sp>
        <p:nvSpPr>
          <p:cNvPr id="100" name="Google Shape;100;p18"/>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Tools: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Microsoft Excel</a:t>
            </a:r>
            <a:endParaRPr>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Prep</a:t>
            </a:r>
            <a:endParaRPr sz="1400">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Desc</a:t>
            </a:r>
            <a:endParaRPr sz="1400">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Analytics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Visualizations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Comparisons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Validation</a:t>
            </a:r>
            <a:endParaRPr>
              <a:solidFill>
                <a:schemeClr val="lt2"/>
              </a:solidFill>
            </a:endParaRPr>
          </a:p>
        </p:txBody>
      </p:sp>
      <p:pic>
        <p:nvPicPr>
          <p:cNvPr id="101" name="Google Shape;101;p18"/>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102" name="Google Shape;102;p18"/>
          <p:cNvPicPr preferRelativeResize="0"/>
          <p:nvPr/>
        </p:nvPicPr>
        <p:blipFill>
          <a:blip r:embed="rId4">
            <a:alphaModFix/>
          </a:blip>
          <a:stretch>
            <a:fillRect/>
          </a:stretch>
        </p:blipFill>
        <p:spPr>
          <a:xfrm>
            <a:off x="4850550" y="1189377"/>
            <a:ext cx="4165576" cy="276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1000"/>
                                        <p:tgtEl>
                                          <p:spTgt spid="1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08" name="Google Shape;108;p19"/>
          <p:cNvSpPr txBox="1"/>
          <p:nvPr>
            <p:ph idx="2" type="body"/>
          </p:nvPr>
        </p:nvSpPr>
        <p:spPr>
          <a:xfrm>
            <a:off x="405525" y="1263325"/>
            <a:ext cx="3837000" cy="3715800"/>
          </a:xfrm>
          <a:prstGeom prst="rect">
            <a:avLst/>
          </a:prstGeom>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verage"/>
              <a:buChar char="●"/>
            </a:pPr>
            <a:r>
              <a:rPr lang="en">
                <a:solidFill>
                  <a:schemeClr val="lt2"/>
                </a:solidFill>
              </a:rPr>
              <a:t>Events were not run in a variety of high non-donor states</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Huge emphasis on fundraisers, which generated the least amount of revenue</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We recommend increase in events </a:t>
            </a:r>
            <a:r>
              <a:rPr lang="en">
                <a:solidFill>
                  <a:schemeClr val="lt2"/>
                </a:solidFill>
              </a:rPr>
              <a:t>across</a:t>
            </a:r>
            <a:r>
              <a:rPr lang="en">
                <a:solidFill>
                  <a:schemeClr val="lt2"/>
                </a:solidFill>
              </a:rPr>
              <a:t> all states as donor rates are extremely low</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More “Ticketed” and “Registration” based events as they generate the most revenue.</a:t>
            </a:r>
            <a:endParaRPr>
              <a:solidFill>
                <a:schemeClr val="lt2"/>
              </a:solidFill>
            </a:endParaRPr>
          </a:p>
        </p:txBody>
      </p:sp>
      <p:pic>
        <p:nvPicPr>
          <p:cNvPr id="109" name="Google Shape;109;p19"/>
          <p:cNvPicPr preferRelativeResize="0"/>
          <p:nvPr/>
        </p:nvPicPr>
        <p:blipFill>
          <a:blip r:embed="rId4">
            <a:alphaModFix/>
          </a:blip>
          <a:stretch>
            <a:fillRect/>
          </a:stretch>
        </p:blipFill>
        <p:spPr>
          <a:xfrm>
            <a:off x="4976850" y="1422393"/>
            <a:ext cx="3912976" cy="1308425"/>
          </a:xfrm>
          <a:prstGeom prst="rect">
            <a:avLst/>
          </a:prstGeom>
          <a:noFill/>
          <a:ln>
            <a:noFill/>
          </a:ln>
        </p:spPr>
      </p:pic>
      <p:pic>
        <p:nvPicPr>
          <p:cNvPr id="110" name="Google Shape;110;p19"/>
          <p:cNvPicPr preferRelativeResize="0"/>
          <p:nvPr/>
        </p:nvPicPr>
        <p:blipFill>
          <a:blip r:embed="rId5">
            <a:alphaModFix/>
          </a:blip>
          <a:stretch>
            <a:fillRect/>
          </a:stretch>
        </p:blipFill>
        <p:spPr>
          <a:xfrm>
            <a:off x="4844625" y="1263325"/>
            <a:ext cx="4045199" cy="2107876"/>
          </a:xfrm>
          <a:prstGeom prst="rect">
            <a:avLst/>
          </a:prstGeom>
          <a:noFill/>
          <a:ln>
            <a:noFill/>
          </a:ln>
        </p:spPr>
      </p:pic>
      <p:pic>
        <p:nvPicPr>
          <p:cNvPr id="111" name="Google Shape;111;p19"/>
          <p:cNvPicPr preferRelativeResize="0"/>
          <p:nvPr/>
        </p:nvPicPr>
        <p:blipFill>
          <a:blip r:embed="rId6">
            <a:alphaModFix/>
          </a:blip>
          <a:stretch>
            <a:fillRect/>
          </a:stretch>
        </p:blipFill>
        <p:spPr>
          <a:xfrm>
            <a:off x="-1" y="0"/>
            <a:ext cx="9143998" cy="5143499"/>
          </a:xfrm>
          <a:prstGeom prst="rect">
            <a:avLst/>
          </a:prstGeom>
          <a:noFill/>
          <a:ln>
            <a:noFill/>
          </a:ln>
        </p:spPr>
      </p:pic>
      <p:pic>
        <p:nvPicPr>
          <p:cNvPr id="112" name="Google Shape;112;p19"/>
          <p:cNvPicPr preferRelativeResize="0"/>
          <p:nvPr/>
        </p:nvPicPr>
        <p:blipFill>
          <a:blip r:embed="rId7">
            <a:alphaModFix/>
          </a:blip>
          <a:stretch>
            <a:fillRect/>
          </a:stretch>
        </p:blipFill>
        <p:spPr>
          <a:xfrm>
            <a:off x="-1" y="0"/>
            <a:ext cx="9143998" cy="5143499"/>
          </a:xfrm>
          <a:prstGeom prst="rect">
            <a:avLst/>
          </a:prstGeom>
          <a:noFill/>
          <a:ln>
            <a:noFill/>
          </a:ln>
        </p:spPr>
      </p:pic>
      <p:pic>
        <p:nvPicPr>
          <p:cNvPr id="113" name="Google Shape;113;p19"/>
          <p:cNvPicPr preferRelativeResize="0"/>
          <p:nvPr/>
        </p:nvPicPr>
        <p:blipFill>
          <a:blip r:embed="rId8">
            <a:alphaModFix/>
          </a:blip>
          <a:stretch>
            <a:fillRect/>
          </a:stretch>
        </p:blipFill>
        <p:spPr>
          <a:xfrm>
            <a:off x="18227" y="0"/>
            <a:ext cx="9107553"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